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310" r:id="rId5"/>
  </p:sldMasterIdLst>
  <p:notesMasterIdLst>
    <p:notesMasterId r:id="rId33"/>
  </p:notesMasterIdLst>
  <p:handoutMasterIdLst>
    <p:handoutMasterId r:id="rId34"/>
  </p:handoutMasterIdLst>
  <p:sldIdLst>
    <p:sldId id="1485" r:id="rId6"/>
    <p:sldId id="1482" r:id="rId7"/>
    <p:sldId id="1464" r:id="rId8"/>
    <p:sldId id="1505" r:id="rId9"/>
    <p:sldId id="1503" r:id="rId10"/>
    <p:sldId id="1508" r:id="rId11"/>
    <p:sldId id="1502" r:id="rId12"/>
    <p:sldId id="1494" r:id="rId13"/>
    <p:sldId id="1504" r:id="rId14"/>
    <p:sldId id="1497" r:id="rId15"/>
    <p:sldId id="1507" r:id="rId16"/>
    <p:sldId id="1512" r:id="rId17"/>
    <p:sldId id="1496" r:id="rId18"/>
    <p:sldId id="1488" r:id="rId19"/>
    <p:sldId id="1515" r:id="rId20"/>
    <p:sldId id="1511" r:id="rId21"/>
    <p:sldId id="1513" r:id="rId22"/>
    <p:sldId id="1493" r:id="rId23"/>
    <p:sldId id="1510" r:id="rId24"/>
    <p:sldId id="1516" r:id="rId25"/>
    <p:sldId id="1517" r:id="rId26"/>
    <p:sldId id="1518" r:id="rId27"/>
    <p:sldId id="1509" r:id="rId28"/>
    <p:sldId id="1514" r:id="rId29"/>
    <p:sldId id="1506" r:id="rId30"/>
    <p:sldId id="1501" r:id="rId31"/>
    <p:sldId id="1484" r:id="rId32"/>
  </p:sldIdLst>
  <p:sldSz cx="12436475" cy="6994525"/>
  <p:notesSz cx="6858000" cy="9144000"/>
  <p:custDataLst>
    <p:tags r:id="rId35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5" name="Autore" initials="A" lastIdx="0" clrIdx="1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1344"/>
    <a:srgbClr val="E3C038"/>
    <a:srgbClr val="0078D7"/>
    <a:srgbClr val="000000"/>
    <a:srgbClr val="FFFFFF"/>
    <a:srgbClr val="592C8C"/>
    <a:srgbClr val="505050"/>
    <a:srgbClr val="00BCF2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C23CEE-9504-470A-ABD6-D1C5A38275D3}" v="49" dt="2023-04-26T08:02:48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2186" autoAdjust="0"/>
  </p:normalViewPr>
  <p:slideViewPr>
    <p:cSldViewPr>
      <p:cViewPr varScale="1">
        <p:scale>
          <a:sx n="100" d="100"/>
          <a:sy n="100" d="100"/>
        </p:scale>
        <p:origin x="630" y="120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7/15/2023 2:27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7/15/2023 2:23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7/15/2023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7/15/2023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81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7/15/2023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53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7/15/2023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80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7/15/2023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84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7/15/2023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28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7/15/2023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318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BD396F3-50C6-12FA-A0B5-98CD486E97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94037" y="906462"/>
            <a:ext cx="5791200" cy="55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EAF90E6-C132-6B0F-F5B1-63301AF0F9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6063196"/>
            <a:ext cx="965586" cy="7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C6A4648-4237-2186-9788-A4EC3F4A27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276479"/>
            <a:ext cx="826509" cy="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BFB122B-2B47-0151-A4CF-14C5D2754F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276479"/>
            <a:ext cx="826509" cy="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8962A06-5F78-B5EC-9F4B-A95C1947F9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276479"/>
            <a:ext cx="826509" cy="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129784" y="619871"/>
            <a:ext cx="2155783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8" name="Immagine 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9E5B79-E413-4A33-ACC7-EB6BC62D2A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6503" y="1398868"/>
            <a:ext cx="1990725" cy="666750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579B14A-B6F3-48A1-B966-1CE50831C5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6503" y="90127"/>
            <a:ext cx="2021804" cy="121861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C30CC7D-CAD2-5EBD-A070-5313285750E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636837" y="982662"/>
            <a:ext cx="6756597" cy="520508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1E97B8A-0120-7308-DE97-3EFE11E0A5F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768749" y="5934185"/>
            <a:ext cx="2516818" cy="10486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59CF0CF-F1B9-A13E-2AD1-320D388385A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50837" y="6240462"/>
            <a:ext cx="1551627" cy="35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7CF4C5-A60F-3DA6-A48E-3117BB69EA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7037" y="5859462"/>
            <a:ext cx="1219200" cy="9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C7A7C05-D218-6D76-5690-D96B3B19A7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37" y="5783262"/>
            <a:ext cx="1283709" cy="9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C0FF93-6D62-4371-A802-1A8F997E47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8018" y="6310394"/>
            <a:ext cx="1255066" cy="420357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23D3D2-9107-41C3-9B12-B210AC228C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087911C-5381-A3F8-A601-5F9E859B49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48766" y="5766206"/>
            <a:ext cx="1252054" cy="96454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27BE81B-2E87-DE6E-5848-2287058CF3C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700173" y="6182402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44418CC-EA75-FF38-6E1D-8137185F20A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684837" y="6328055"/>
            <a:ext cx="1349852" cy="3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BE81653-AA0C-890A-BA1D-124DF2726A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4037" y="906462"/>
            <a:ext cx="5791200" cy="55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1" name="Immagine 2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524A4FA0-FB41-4037-B217-48F3D71755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46337" y="6399044"/>
            <a:ext cx="1119099" cy="374818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C011E6-E951-4C65-8816-A4E5C38670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7398" y="295778"/>
            <a:ext cx="1060239" cy="63904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A53FC64-DD1D-757D-1A46-EAF4D678A55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57398" y="6063196"/>
            <a:ext cx="965586" cy="74385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B4B3051-C4FA-3634-1A18-ED1038BE77C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90037" y="6250665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F9C1CDC-052E-6A70-99C9-48D9CAE68F5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621101" y="6399044"/>
            <a:ext cx="1394788" cy="31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Immagine 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FAA75172-EFA8-4A6D-B2A3-323173CE3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1191" y="6186986"/>
            <a:ext cx="1255066" cy="42035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21BA65-D27F-4F2A-B4F4-D583495CA2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7E2DA1E-94D8-A3EF-B133-60B2E510E7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18406" y="5752130"/>
            <a:ext cx="1288598" cy="99269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5385E1D-1999-54A8-6A63-6C4F354A3DC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037637" y="6088062"/>
            <a:ext cx="1785264" cy="74386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09FA87F-2000-D7F1-3BC3-09A4618648B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18237" y="6244894"/>
            <a:ext cx="1349852" cy="3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6" name="Immagine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F19968B-310C-4680-B565-12627EC1AE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83267" y="6365120"/>
            <a:ext cx="1049759" cy="35159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1DF3D82-F2A4-4EA8-BBB0-B11A0CEF77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3237" y="5877848"/>
            <a:ext cx="1365873" cy="82326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FC6ED37A-5A05-5A86-6F1D-348C8F10A31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48527" y="5833989"/>
            <a:ext cx="1125420" cy="86699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52610D3-2719-214E-C6F0-1F486D83CE0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85237" y="6224403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74375E9-7D7A-178F-3DED-DCED0AF0881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43952" y="6396439"/>
            <a:ext cx="1349852" cy="3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" y="487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000" kern="12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14" name="Immagine 1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9C7249B-ABCF-4799-BAA2-27AD4A8568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64" y="6208474"/>
            <a:ext cx="1253973" cy="419991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718F845-1324-4A21-9218-BAD5E5FEEF0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57715" y="826369"/>
            <a:ext cx="1727852" cy="10414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4E41448-E5FF-07AF-FF1D-DA5D961611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50837" y="45095"/>
            <a:ext cx="804715" cy="61992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E643D5D-9DEA-0E67-DE49-2B42A54BFC7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874837" y="6106191"/>
            <a:ext cx="1785264" cy="7438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DAC8194-14B7-68B9-EB4C-890300313AB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06301" y="6323925"/>
            <a:ext cx="1192736" cy="26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FD4DC91-B0C0-1DDD-7932-06C10F3C2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583" y="5783262"/>
            <a:ext cx="1222163" cy="9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7CF4C5-A60F-3DA6-A48E-3117BB69EA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7037" y="5859462"/>
            <a:ext cx="1219200" cy="9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32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318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378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377" r:id="rId24"/>
    <p:sldLayoutId id="2147484380" r:id="rId25"/>
    <p:sldLayoutId id="2147484258" r:id="rId26"/>
    <p:sldLayoutId id="2147484260" r:id="rId27"/>
    <p:sldLayoutId id="2147484299" r:id="rId28"/>
    <p:sldLayoutId id="2147484345" r:id="rId29"/>
    <p:sldLayoutId id="2147484263" r:id="rId30"/>
    <p:sldLayoutId id="2147484376" r:id="rId31"/>
    <p:sldLayoutId id="2147484381" r:id="rId3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  <p:sldLayoutId id="2147484383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devblogs.microsoft.com/cesardelatorre/cqrs-bus-and-windows-azure-technologies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qrs-muflone" TargetMode="External"/><Relationship Id="rId13" Type="http://schemas.openxmlformats.org/officeDocument/2006/relationships/image" Target="../media/image38.png"/><Relationship Id="rId18" Type="http://schemas.openxmlformats.org/officeDocument/2006/relationships/image" Target="../media/image40.png"/><Relationship Id="rId3" Type="http://schemas.openxmlformats.org/officeDocument/2006/relationships/image" Target="../media/image32.jpg"/><Relationship Id="rId7" Type="http://schemas.openxmlformats.org/officeDocument/2006/relationships/hyperlink" Target="https://github.com/brewup" TargetMode="External"/><Relationship Id="rId12" Type="http://schemas.openxmlformats.org/officeDocument/2006/relationships/image" Target="../media/image37.png"/><Relationship Id="rId17" Type="http://schemas.openxmlformats.org/officeDocument/2006/relationships/hyperlink" Target="https://github.com/ace68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www.twitch.tv/dddbrewup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mailto:alberto.acerbis@intre.it" TargetMode="External"/><Relationship Id="rId11" Type="http://schemas.openxmlformats.org/officeDocument/2006/relationships/hyperlink" Target="https://albertoacerbis.com/" TargetMode="External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14" Type="http://schemas.openxmlformats.org/officeDocument/2006/relationships/hyperlink" Target="https://www.amazon.it/Cronache-Domain-Driven-Design-successo-esperienze/dp/8894255697/ref=sr_1_1?keywords=cronache+di+domain-driven+design&amp;qid=1675501375&amp;sprefix=cronache+di+doma%2Caps%2C100&amp;sr=8-1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B15392A-1B35-03B7-E75C-4DBC5B26826B}"/>
              </a:ext>
            </a:extLst>
          </p:cNvPr>
          <p:cNvSpPr/>
          <p:nvPr/>
        </p:nvSpPr>
        <p:spPr>
          <a:xfrm>
            <a:off x="1418430" y="1860862"/>
            <a:ext cx="9296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8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Software Rot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098CE06-330F-2806-220F-E9FBB58C9029}"/>
              </a:ext>
            </a:extLst>
          </p:cNvPr>
          <p:cNvSpPr txBox="1"/>
          <p:nvPr/>
        </p:nvSpPr>
        <p:spPr>
          <a:xfrm>
            <a:off x="1722437" y="3878262"/>
            <a:ext cx="9906000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i="1" dirty="0" err="1">
                <a:solidFill>
                  <a:schemeClr val="bg1"/>
                </a:solidFill>
              </a:rPr>
              <a:t>Is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either</a:t>
            </a:r>
            <a:r>
              <a:rPr lang="it-IT" sz="2400" i="1" dirty="0">
                <a:solidFill>
                  <a:schemeClr val="bg1"/>
                </a:solidFill>
              </a:rPr>
              <a:t> a slow </a:t>
            </a:r>
            <a:r>
              <a:rPr lang="it-IT" sz="2400" i="1" dirty="0" err="1">
                <a:solidFill>
                  <a:schemeClr val="bg1"/>
                </a:solidFill>
              </a:rPr>
              <a:t>deterioration</a:t>
            </a:r>
            <a:r>
              <a:rPr lang="it-IT" sz="2400" i="1" dirty="0">
                <a:solidFill>
                  <a:schemeClr val="bg1"/>
                </a:solidFill>
              </a:rPr>
              <a:t> of software </a:t>
            </a:r>
            <a:r>
              <a:rPr lang="it-IT" sz="2400" i="1" dirty="0" err="1">
                <a:solidFill>
                  <a:schemeClr val="bg1"/>
                </a:solidFill>
              </a:rPr>
              <a:t>quality</a:t>
            </a:r>
            <a:r>
              <a:rPr lang="it-IT" sz="2400" i="1" dirty="0">
                <a:solidFill>
                  <a:schemeClr val="bg1"/>
                </a:solidFill>
              </a:rPr>
              <a:t> over time or </a:t>
            </a:r>
            <a:r>
              <a:rPr lang="it-IT" sz="2400" i="1" dirty="0" err="1">
                <a:solidFill>
                  <a:schemeClr val="bg1"/>
                </a:solidFill>
              </a:rPr>
              <a:t>its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diminishing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responsiveness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that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will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evenutally</a:t>
            </a:r>
            <a:r>
              <a:rPr lang="it-IT" sz="2400" i="1" dirty="0">
                <a:solidFill>
                  <a:schemeClr val="bg1"/>
                </a:solidFill>
              </a:rPr>
              <a:t> lead to software </a:t>
            </a:r>
            <a:r>
              <a:rPr lang="it-IT" sz="2400" i="1" dirty="0" err="1">
                <a:solidFill>
                  <a:schemeClr val="bg1"/>
                </a:solidFill>
              </a:rPr>
              <a:t>becoming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faulty</a:t>
            </a:r>
            <a:r>
              <a:rPr lang="it-IT" sz="2400" i="1" dirty="0">
                <a:solidFill>
                  <a:schemeClr val="bg1"/>
                </a:solidFill>
              </a:rPr>
              <a:t>, </a:t>
            </a:r>
            <a:r>
              <a:rPr lang="it-IT" sz="2400" i="1" dirty="0" err="1">
                <a:solidFill>
                  <a:schemeClr val="bg1"/>
                </a:solidFill>
              </a:rPr>
              <a:t>unusuble</a:t>
            </a:r>
            <a:r>
              <a:rPr lang="it-IT" sz="2400" i="1" dirty="0">
                <a:solidFill>
                  <a:schemeClr val="bg1"/>
                </a:solidFill>
              </a:rPr>
              <a:t>, or in </a:t>
            </a:r>
            <a:r>
              <a:rPr lang="it-IT" sz="2400" i="1" dirty="0" err="1">
                <a:solidFill>
                  <a:schemeClr val="bg1"/>
                </a:solidFill>
              </a:rPr>
              <a:t>need</a:t>
            </a:r>
            <a:r>
              <a:rPr lang="it-IT" sz="2400" i="1" dirty="0">
                <a:solidFill>
                  <a:schemeClr val="bg1"/>
                </a:solidFill>
              </a:rPr>
              <a:t> of upgrade.</a:t>
            </a:r>
          </a:p>
        </p:txBody>
      </p:sp>
    </p:spTree>
    <p:extLst>
      <p:ext uri="{BB962C8B-B14F-4D97-AF65-F5344CB8AC3E}">
        <p14:creationId xmlns:p14="http://schemas.microsoft.com/office/powerpoint/2010/main" val="3332745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Evolutionary Software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32F8AEF-B45B-C443-8B5A-B27112C0D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237" y="1363662"/>
            <a:ext cx="7620000" cy="467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4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clipart, disegno, Cartoni animati, illustrazione&#10;&#10;Descrizione generata automaticamente">
            <a:extLst>
              <a:ext uri="{FF2B5EF4-FFF2-40B4-BE49-F238E27FC236}">
                <a16:creationId xmlns:a16="http://schemas.microsoft.com/office/drawing/2014/main" id="{55309BAF-D94C-B4ED-1402-2D69AF965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437" y="1592262"/>
            <a:ext cx="5181600" cy="4188058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48E52F82-98C8-0A64-D2C4-51B54731008E}"/>
              </a:ext>
            </a:extLst>
          </p:cNvPr>
          <p:cNvSpPr txBox="1">
            <a:spLocks/>
          </p:cNvSpPr>
          <p:nvPr/>
        </p:nvSpPr>
        <p:spPr>
          <a:xfrm>
            <a:off x="547688" y="295275"/>
            <a:ext cx="1188878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it-IT" dirty="0" err="1">
                <a:solidFill>
                  <a:schemeClr val="bg1"/>
                </a:solidFill>
              </a:rPr>
              <a:t>Evolutionary</a:t>
            </a:r>
            <a:r>
              <a:rPr lang="it-IT" dirty="0">
                <a:solidFill>
                  <a:schemeClr val="bg1"/>
                </a:solidFill>
              </a:rPr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5583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06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389C92-C462-B5A1-53FF-08BE21F4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835025"/>
            <a:ext cx="3560073" cy="263525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B91C680-85EE-4F0D-751D-221BA3EF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251" y="830262"/>
            <a:ext cx="3579123" cy="2395941"/>
          </a:xfrm>
          <a:prstGeom prst="rect">
            <a:avLst/>
          </a:prstGeom>
        </p:spPr>
      </p:pic>
      <p:pic>
        <p:nvPicPr>
          <p:cNvPr id="3" name="Immagine 2" descr="Immagine che contiene clipart, disegno, Cartoni animati, illustrazione&#10;&#10;Descrizione generata automaticamente">
            <a:extLst>
              <a:ext uri="{FF2B5EF4-FFF2-40B4-BE49-F238E27FC236}">
                <a16:creationId xmlns:a16="http://schemas.microsoft.com/office/drawing/2014/main" id="{55309BAF-D94C-B4ED-1402-2D69AF965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37" y="2813050"/>
            <a:ext cx="3505200" cy="283309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AE4631E-2940-BD2D-F661-A1550F1AF7EB}"/>
              </a:ext>
            </a:extLst>
          </p:cNvPr>
          <p:cNvSpPr txBox="1"/>
          <p:nvPr/>
        </p:nvSpPr>
        <p:spPr>
          <a:xfrm>
            <a:off x="4846637" y="2933285"/>
            <a:ext cx="1218923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Monolithic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A07436-A9F1-1397-0077-1C60F7D154D4}"/>
              </a:ext>
            </a:extLst>
          </p:cNvPr>
          <p:cNvSpPr txBox="1"/>
          <p:nvPr/>
        </p:nvSpPr>
        <p:spPr>
          <a:xfrm>
            <a:off x="6827837" y="3984916"/>
            <a:ext cx="1210909" cy="44781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1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Microservices</a:t>
            </a:r>
            <a:endParaRPr lang="it-IT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871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03237" y="296862"/>
            <a:ext cx="11658600" cy="6858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Modular Monolith Architecture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7A57DCC-40F2-E9B1-D653-F832D5F7D725}"/>
              </a:ext>
            </a:extLst>
          </p:cNvPr>
          <p:cNvSpPr txBox="1"/>
          <p:nvPr/>
        </p:nvSpPr>
        <p:spPr>
          <a:xfrm>
            <a:off x="655637" y="2016738"/>
            <a:ext cx="4800600" cy="307776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Increased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productivity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Ease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creating</a:t>
            </a:r>
            <a:r>
              <a:rPr lang="it-IT" dirty="0">
                <a:solidFill>
                  <a:schemeClr val="bg1"/>
                </a:solidFill>
              </a:rPr>
              <a:t> new </a:t>
            </a:r>
            <a:r>
              <a:rPr lang="it-IT" dirty="0" err="1">
                <a:solidFill>
                  <a:schemeClr val="bg1"/>
                </a:solidFill>
              </a:rPr>
              <a:t>modules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Simplicity</a:t>
            </a:r>
            <a:r>
              <a:rPr lang="it-IT" dirty="0">
                <a:solidFill>
                  <a:schemeClr val="bg1"/>
                </a:solidFill>
              </a:rPr>
              <a:t> of debugging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Ability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convert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microservices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Improved</a:t>
            </a:r>
            <a:r>
              <a:rPr lang="it-IT" dirty="0">
                <a:solidFill>
                  <a:schemeClr val="bg1"/>
                </a:solidFill>
              </a:rPr>
              <a:t> team </a:t>
            </a:r>
            <a:r>
              <a:rPr lang="it-IT" dirty="0" err="1">
                <a:solidFill>
                  <a:schemeClr val="bg1"/>
                </a:solidFill>
              </a:rPr>
              <a:t>collaborations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 </a:t>
            </a:r>
            <a:r>
              <a:rPr lang="it-IT" dirty="0" err="1">
                <a:solidFill>
                  <a:schemeClr val="bg1"/>
                </a:solidFill>
              </a:rPr>
              <a:t>less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complex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architecture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compared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microservices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 </a:t>
            </a:r>
            <a:r>
              <a:rPr lang="it-IT" dirty="0" err="1">
                <a:solidFill>
                  <a:schemeClr val="bg1"/>
                </a:solidFill>
              </a:rPr>
              <a:t>cohesive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loosely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coupled</a:t>
            </a:r>
            <a:r>
              <a:rPr lang="it-IT" dirty="0">
                <a:solidFill>
                  <a:schemeClr val="bg1"/>
                </a:solidFill>
              </a:rPr>
              <a:t> system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The option to use </a:t>
            </a:r>
            <a:r>
              <a:rPr lang="it-IT" dirty="0" err="1">
                <a:solidFill>
                  <a:schemeClr val="bg1"/>
                </a:solidFill>
              </a:rPr>
              <a:t>different</a:t>
            </a:r>
            <a:r>
              <a:rPr lang="it-IT" dirty="0">
                <a:solidFill>
                  <a:schemeClr val="bg1"/>
                </a:solidFill>
              </a:rPr>
              <a:t> databases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F6B7605-CA75-0384-2907-37D4228B0563}"/>
              </a:ext>
            </a:extLst>
          </p:cNvPr>
          <p:cNvCxnSpPr/>
          <p:nvPr/>
        </p:nvCxnSpPr>
        <p:spPr>
          <a:xfrm>
            <a:off x="5532437" y="1363662"/>
            <a:ext cx="76200" cy="49530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B3CE768A-CC11-2CAA-E40C-DBF6512A5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837" y="2278062"/>
            <a:ext cx="5562600" cy="279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7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103437" y="373062"/>
            <a:ext cx="9448800" cy="685800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Event-Driven and CQRS Pattern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ED91F61-FEED-15C3-B8A7-37F659070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237" y="1151295"/>
            <a:ext cx="6324600" cy="469193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845B6F-0827-809D-10E4-C6553108D53A}"/>
              </a:ext>
            </a:extLst>
          </p:cNvPr>
          <p:cNvSpPr txBox="1"/>
          <p:nvPr/>
        </p:nvSpPr>
        <p:spPr>
          <a:xfrm>
            <a:off x="9342437" y="4259262"/>
            <a:ext cx="205740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Microsoft </a:t>
            </a:r>
            <a:r>
              <a:rPr lang="it-IT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DevBlogs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9308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e 5">
            <a:extLst>
              <a:ext uri="{FF2B5EF4-FFF2-40B4-BE49-F238E27FC236}">
                <a16:creationId xmlns:a16="http://schemas.microsoft.com/office/drawing/2014/main" id="{6E3C0966-6924-9F12-C3BA-91F6583E3DFD}"/>
              </a:ext>
            </a:extLst>
          </p:cNvPr>
          <p:cNvSpPr/>
          <p:nvPr/>
        </p:nvSpPr>
        <p:spPr bwMode="auto">
          <a:xfrm>
            <a:off x="1036637" y="1317624"/>
            <a:ext cx="2438400" cy="990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Launch New Order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B4624487-E27A-D57F-4908-6EA9C626B700}"/>
              </a:ext>
            </a:extLst>
          </p:cNvPr>
          <p:cNvSpPr/>
          <p:nvPr/>
        </p:nvSpPr>
        <p:spPr bwMode="auto">
          <a:xfrm>
            <a:off x="8199437" y="1287462"/>
            <a:ext cx="2438400" cy="990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Ask Beers Availability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99062C8-C3A4-E607-D54F-DAE37D2CDAB1}"/>
              </a:ext>
            </a:extLst>
          </p:cNvPr>
          <p:cNvCxnSpPr/>
          <p:nvPr/>
        </p:nvCxnSpPr>
        <p:spPr>
          <a:xfrm>
            <a:off x="6142037" y="830263"/>
            <a:ext cx="0" cy="5181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EC49915-FADC-A8E6-999F-900365B1DB19}"/>
              </a:ext>
            </a:extLst>
          </p:cNvPr>
          <p:cNvSpPr/>
          <p:nvPr/>
        </p:nvSpPr>
        <p:spPr bwMode="auto">
          <a:xfrm>
            <a:off x="427037" y="220662"/>
            <a:ext cx="5181600" cy="60960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Sales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433629DA-13D7-92D3-79BE-FE0D990129DA}"/>
              </a:ext>
            </a:extLst>
          </p:cNvPr>
          <p:cNvSpPr/>
          <p:nvPr/>
        </p:nvSpPr>
        <p:spPr bwMode="auto">
          <a:xfrm>
            <a:off x="6675439" y="220662"/>
            <a:ext cx="5181600" cy="60960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Warehouse</a:t>
            </a: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AA43E53E-F719-1A30-FC47-FA0CB21C45F1}"/>
              </a:ext>
            </a:extLst>
          </p:cNvPr>
          <p:cNvSpPr/>
          <p:nvPr/>
        </p:nvSpPr>
        <p:spPr bwMode="auto">
          <a:xfrm>
            <a:off x="1036637" y="2490785"/>
            <a:ext cx="2438400" cy="990600"/>
          </a:xfrm>
          <a:prstGeom prst="ellipse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Beers Availability Checked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B4F20222-C34D-992B-41E6-CA8B3A4FA01E}"/>
              </a:ext>
            </a:extLst>
          </p:cNvPr>
          <p:cNvSpPr/>
          <p:nvPr/>
        </p:nvSpPr>
        <p:spPr bwMode="auto">
          <a:xfrm>
            <a:off x="8351837" y="3663946"/>
            <a:ext cx="2438400" cy="990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Beers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Withdrawal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4DD7AAE4-4381-6311-38B0-D6938771DA1E}"/>
              </a:ext>
            </a:extLst>
          </p:cNvPr>
          <p:cNvSpPr/>
          <p:nvPr/>
        </p:nvSpPr>
        <p:spPr bwMode="auto">
          <a:xfrm>
            <a:off x="1036637" y="3663946"/>
            <a:ext cx="2438400" cy="990600"/>
          </a:xfrm>
          <a:prstGeom prst="ellipse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Beers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Withdrawan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094D4669-1B4C-E147-E512-E6C67F980E2F}"/>
              </a:ext>
            </a:extLst>
          </p:cNvPr>
          <p:cNvSpPr/>
          <p:nvPr/>
        </p:nvSpPr>
        <p:spPr bwMode="auto">
          <a:xfrm>
            <a:off x="1073149" y="4837107"/>
            <a:ext cx="2438400" cy="990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Add Order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2191486-707C-5568-8FAB-B48DF21400B8}"/>
              </a:ext>
            </a:extLst>
          </p:cNvPr>
          <p:cNvCxnSpPr/>
          <p:nvPr/>
        </p:nvCxnSpPr>
        <p:spPr>
          <a:xfrm>
            <a:off x="3627437" y="1782762"/>
            <a:ext cx="4343400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69DF9EC-4020-FE94-BE80-13B2E693F866}"/>
              </a:ext>
            </a:extLst>
          </p:cNvPr>
          <p:cNvCxnSpPr/>
          <p:nvPr/>
        </p:nvCxnSpPr>
        <p:spPr>
          <a:xfrm flipH="1">
            <a:off x="3627437" y="2049462"/>
            <a:ext cx="4572000" cy="83820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89F44CD1-825C-7714-7204-4B814B459AA2}"/>
              </a:ext>
            </a:extLst>
          </p:cNvPr>
          <p:cNvCxnSpPr>
            <a:cxnSpLocks/>
          </p:cNvCxnSpPr>
          <p:nvPr/>
        </p:nvCxnSpPr>
        <p:spPr>
          <a:xfrm>
            <a:off x="3511549" y="3192462"/>
            <a:ext cx="4687888" cy="96678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B8EC8591-6AF0-7AA8-177E-C21ACA846950}"/>
              </a:ext>
            </a:extLst>
          </p:cNvPr>
          <p:cNvCxnSpPr>
            <a:cxnSpLocks/>
          </p:cNvCxnSpPr>
          <p:nvPr/>
        </p:nvCxnSpPr>
        <p:spPr>
          <a:xfrm flipH="1" flipV="1">
            <a:off x="3627437" y="4330987"/>
            <a:ext cx="4724400" cy="5487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478C79-CE78-B899-519E-F843374DBCAA}"/>
              </a:ext>
            </a:extLst>
          </p:cNvPr>
          <p:cNvSpPr txBox="1"/>
          <p:nvPr/>
        </p:nvSpPr>
        <p:spPr>
          <a:xfrm>
            <a:off x="9799637" y="2421329"/>
            <a:ext cx="24383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>
                <a:solidFill>
                  <a:schemeClr val="bg1"/>
                </a:solidFill>
              </a:rPr>
              <a:t>{</a:t>
            </a:r>
            <a:r>
              <a:rPr lang="it-IT" dirty="0" err="1">
                <a:solidFill>
                  <a:schemeClr val="bg1"/>
                </a:solidFill>
              </a:rPr>
              <a:t>CommandHandler</a:t>
            </a:r>
            <a:r>
              <a:rPr lang="it-IT" sz="24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53A500D-0C1A-E0D6-020E-A33E7C6904BB}"/>
              </a:ext>
            </a:extLst>
          </p:cNvPr>
          <p:cNvSpPr txBox="1"/>
          <p:nvPr/>
        </p:nvSpPr>
        <p:spPr>
          <a:xfrm>
            <a:off x="2865437" y="3217450"/>
            <a:ext cx="24383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>
                <a:solidFill>
                  <a:schemeClr val="bg1"/>
                </a:solidFill>
              </a:rPr>
              <a:t>{</a:t>
            </a:r>
            <a:r>
              <a:rPr lang="it-IT" dirty="0" err="1">
                <a:solidFill>
                  <a:schemeClr val="bg1"/>
                </a:solidFill>
              </a:rPr>
              <a:t>EventHandler</a:t>
            </a:r>
            <a:r>
              <a:rPr lang="it-IT" sz="24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882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ECAA04F-F8A7-F634-02A2-8E127B80C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837" y="1058862"/>
            <a:ext cx="4458086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6139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D41A015F-7B88-215F-EF6E-E707D9DC3620}"/>
              </a:ext>
            </a:extLst>
          </p:cNvPr>
          <p:cNvSpPr/>
          <p:nvPr/>
        </p:nvSpPr>
        <p:spPr bwMode="auto">
          <a:xfrm>
            <a:off x="6751637" y="4335462"/>
            <a:ext cx="2819400" cy="1828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Azure Container Apps enables you to build serverless services based on containers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E3C0966-6924-9F12-C3BA-91F6583E3DFD}"/>
              </a:ext>
            </a:extLst>
          </p:cNvPr>
          <p:cNvSpPr/>
          <p:nvPr/>
        </p:nvSpPr>
        <p:spPr bwMode="auto">
          <a:xfrm>
            <a:off x="6980237" y="472659"/>
            <a:ext cx="3048000" cy="206650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Azure </a:t>
            </a:r>
            <a:r>
              <a:rPr lang="en-US" sz="1600" dirty="0" err="1"/>
              <a:t>AppService</a:t>
            </a:r>
            <a:r>
              <a:rPr lang="en-US" sz="1600" dirty="0"/>
              <a:t> provides fully managed hosting for web applications including websites and web APIs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Immagine 3" descr="Immagine che contiene clipart, disegno, Cartoni animati, illustrazione&#10;&#10;Descrizione generata automaticamente">
            <a:extLst>
              <a:ext uri="{FF2B5EF4-FFF2-40B4-BE49-F238E27FC236}">
                <a16:creationId xmlns:a16="http://schemas.microsoft.com/office/drawing/2014/main" id="{75AAB643-999D-0423-E3CA-A7419F42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96" y="906462"/>
            <a:ext cx="5723116" cy="462574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A4065-091E-220C-997C-41C337228B2B}"/>
              </a:ext>
            </a:extLst>
          </p:cNvPr>
          <p:cNvSpPr txBox="1"/>
          <p:nvPr/>
        </p:nvSpPr>
        <p:spPr>
          <a:xfrm>
            <a:off x="628071" y="2855497"/>
            <a:ext cx="1378391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App Service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168EDA-D123-EADA-FD28-64130DD7CF11}"/>
              </a:ext>
            </a:extLst>
          </p:cNvPr>
          <p:cNvSpPr txBox="1"/>
          <p:nvPr/>
        </p:nvSpPr>
        <p:spPr>
          <a:xfrm>
            <a:off x="1646237" y="1261232"/>
            <a:ext cx="80467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AKS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C557A8-98FD-0D8A-35F1-C117BD45F7E8}"/>
              </a:ext>
            </a:extLst>
          </p:cNvPr>
          <p:cNvSpPr txBox="1"/>
          <p:nvPr/>
        </p:nvSpPr>
        <p:spPr>
          <a:xfrm>
            <a:off x="4541837" y="2974649"/>
            <a:ext cx="1594026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Container App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15AB4DF2-979A-476A-2D2C-872463B51129}"/>
              </a:ext>
            </a:extLst>
          </p:cNvPr>
          <p:cNvSpPr/>
          <p:nvPr/>
        </p:nvSpPr>
        <p:spPr bwMode="auto">
          <a:xfrm>
            <a:off x="9190037" y="2388848"/>
            <a:ext cx="3048000" cy="206650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Azure Kubernetes Service (AKS) </a:t>
            </a:r>
            <a:r>
              <a:rPr lang="en-US" dirty="0"/>
              <a:t>provides a fully managed Kubernetes option in Azure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2EE1EAFE-BD53-2863-E74E-13F212AA3FB5}"/>
              </a:ext>
            </a:extLst>
          </p:cNvPr>
          <p:cNvSpPr/>
          <p:nvPr/>
        </p:nvSpPr>
        <p:spPr bwMode="auto">
          <a:xfrm>
            <a:off x="7132637" y="625059"/>
            <a:ext cx="3048000" cy="206650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Azure </a:t>
            </a:r>
            <a:r>
              <a:rPr lang="en-US" sz="1600" dirty="0" err="1"/>
              <a:t>AppService</a:t>
            </a:r>
            <a:r>
              <a:rPr lang="en-US" sz="1600" dirty="0"/>
              <a:t> provides fully managed hosting for web applications including websites and web APIs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79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5" grpId="0"/>
      <p:bldP spid="8" grpId="0"/>
      <p:bldP spid="10" grpId="0"/>
      <p:bldP spid="2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61976" y="1668476"/>
            <a:ext cx="10998199" cy="1828786"/>
          </a:xfrm>
          <a:noFill/>
        </p:spPr>
        <p:txBody>
          <a:bodyPr/>
          <a:lstStyle/>
          <a:p>
            <a:r>
              <a:rPr lang="en-US" dirty="0"/>
              <a:t>Using .NET and Azure to Build &amp; Deploy Microservices Architectures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54039" y="5021262"/>
            <a:ext cx="10998198" cy="760676"/>
          </a:xfrm>
          <a:noFill/>
        </p:spPr>
        <p:txBody>
          <a:bodyPr/>
          <a:lstStyle/>
          <a:p>
            <a:r>
              <a:rPr lang="en-US" dirty="0"/>
              <a:t>Alberto Acerbis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3BAF9B2-160D-95F2-6C2E-B7AD7F85779C}"/>
              </a:ext>
            </a:extLst>
          </p:cNvPr>
          <p:cNvSpPr txBox="1">
            <a:spLocks/>
          </p:cNvSpPr>
          <p:nvPr/>
        </p:nvSpPr>
        <p:spPr>
          <a:xfrm>
            <a:off x="554039" y="3878924"/>
            <a:ext cx="10998198" cy="760676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Aka : Evolutionary Architectures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69359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D3289EE-EC41-E774-88DC-F4519237B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062"/>
          <a:stretch/>
        </p:blipFill>
        <p:spPr>
          <a:xfrm>
            <a:off x="123825" y="69850"/>
            <a:ext cx="12188825" cy="6854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699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72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55890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matter of cost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33FA56D-EF12-AC3A-3177-701FACFA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37" y="2963862"/>
            <a:ext cx="8302172" cy="272415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2D97B01-9476-DAA4-BBB9-B9EEC7335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28" y="1416822"/>
            <a:ext cx="3177815" cy="20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8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Evolutionary Architecture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70DCC53-1341-EC05-6AF8-271472D74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837" y="1832416"/>
            <a:ext cx="2590800" cy="332969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B88AC35-475F-8BF6-534F-613F124C7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037" y="1818509"/>
            <a:ext cx="2590800" cy="33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6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1DB5643-E969-C950-9F62-A1E9306A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26" y="296862"/>
            <a:ext cx="5303837" cy="898812"/>
          </a:xfrm>
        </p:spPr>
        <p:txBody>
          <a:bodyPr/>
          <a:lstStyle/>
          <a:p>
            <a:r>
              <a:rPr lang="it-IT" sz="5400" dirty="0"/>
              <a:t>About Me</a:t>
            </a:r>
          </a:p>
        </p:txBody>
      </p:sp>
      <p:pic>
        <p:nvPicPr>
          <p:cNvPr id="6" name="Segnaposto immagine 5" descr="Immagine che contiene persona, uomo, inpiedi, posando&#10;&#10;Descrizione generata automaticamente">
            <a:extLst>
              <a:ext uri="{FF2B5EF4-FFF2-40B4-BE49-F238E27FC236}">
                <a16:creationId xmlns:a16="http://schemas.microsoft.com/office/drawing/2014/main" id="{546B6989-0514-C10D-E0F2-9FE6EEAD9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41" b="3341"/>
          <a:stretch>
            <a:fillRect/>
          </a:stretch>
        </p:blipFill>
        <p:spPr>
          <a:xfrm>
            <a:off x="5913437" y="1647029"/>
            <a:ext cx="1982704" cy="1850233"/>
          </a:xfrm>
          <a:prstGeom prst="rect">
            <a:avLst/>
          </a:prstGeom>
        </p:spPr>
      </p:pic>
      <p:pic>
        <p:nvPicPr>
          <p:cNvPr id="7" name="Picture 2" descr="GitHub Logomark">
            <a:extLst>
              <a:ext uri="{FF2B5EF4-FFF2-40B4-BE49-F238E27FC236}">
                <a16:creationId xmlns:a16="http://schemas.microsoft.com/office/drawing/2014/main" id="{4D998D8E-0B8B-BAA6-2B10-B3761F152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60" y="3725226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95BAEA5-7B70-D262-E5ED-FD7B567AC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60" y="3351098"/>
            <a:ext cx="392173" cy="33496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AD3F206-CBCF-315A-2DDB-6B5E64B731E8}"/>
              </a:ext>
            </a:extLst>
          </p:cNvPr>
          <p:cNvSpPr txBox="1"/>
          <p:nvPr/>
        </p:nvSpPr>
        <p:spPr>
          <a:xfrm>
            <a:off x="1381721" y="3301841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6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66FDF8C-24F1-6DF7-3681-25E868746A63}"/>
              </a:ext>
            </a:extLst>
          </p:cNvPr>
          <p:cNvSpPr txBox="1"/>
          <p:nvPr/>
        </p:nvSpPr>
        <p:spPr>
          <a:xfrm>
            <a:off x="1407590" y="3686061"/>
            <a:ext cx="333729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44C96EB-CB2C-6E43-2852-01EC41A2A835}"/>
              </a:ext>
            </a:extLst>
          </p:cNvPr>
          <p:cNvSpPr txBox="1"/>
          <p:nvPr/>
        </p:nvSpPr>
        <p:spPr>
          <a:xfrm>
            <a:off x="1407590" y="4150680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8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C0210447-3700-A796-6006-06EB16390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478" y="3754388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349EDDF9-5624-86B9-D8D1-B7173E455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658" y="3754387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hlinkClick r:id="rId11"/>
            <a:extLst>
              <a:ext uri="{FF2B5EF4-FFF2-40B4-BE49-F238E27FC236}">
                <a16:creationId xmlns:a16="http://schemas.microsoft.com/office/drawing/2014/main" id="{F7176889-F3D3-7E4A-99F2-A4093B1A8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743" y="4572833"/>
            <a:ext cx="2061467" cy="58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82114B46-81AD-8377-B358-6B765BF55E92}"/>
              </a:ext>
            </a:extLst>
          </p:cNvPr>
          <p:cNvSpPr/>
          <p:nvPr/>
        </p:nvSpPr>
        <p:spPr>
          <a:xfrm>
            <a:off x="1163428" y="1647029"/>
            <a:ext cx="2716949" cy="112136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8903AAB4-0A34-7C66-0138-F334584D33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5585" y="2004511"/>
            <a:ext cx="1792634" cy="406401"/>
          </a:xfrm>
          <a:prstGeom prst="rect">
            <a:avLst/>
          </a:prstGeom>
        </p:spPr>
      </p:pic>
      <p:pic>
        <p:nvPicPr>
          <p:cNvPr id="17" name="Immagine 16">
            <a:hlinkClick r:id="rId14"/>
            <a:extLst>
              <a:ext uri="{FF2B5EF4-FFF2-40B4-BE49-F238E27FC236}">
                <a16:creationId xmlns:a16="http://schemas.microsoft.com/office/drawing/2014/main" id="{277D688F-05EA-C9DE-2F38-222DC8A889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20769" y="2206605"/>
            <a:ext cx="1488402" cy="1900773"/>
          </a:xfrm>
          <a:prstGeom prst="rect">
            <a:avLst/>
          </a:prstGeom>
        </p:spPr>
      </p:pic>
      <p:sp>
        <p:nvSpPr>
          <p:cNvPr id="18" name="AutoShape 2" descr="Twitch: streaming live - App su Google Play">
            <a:extLst>
              <a:ext uri="{FF2B5EF4-FFF2-40B4-BE49-F238E27FC236}">
                <a16:creationId xmlns:a16="http://schemas.microsoft.com/office/drawing/2014/main" id="{CAF38900-966C-17EF-6B75-0A8FFCA4CA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98971" y="31171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C9CF0B-E601-7F0E-9EEC-130C8B2C597F}"/>
              </a:ext>
            </a:extLst>
          </p:cNvPr>
          <p:cNvSpPr txBox="1"/>
          <p:nvPr/>
        </p:nvSpPr>
        <p:spPr>
          <a:xfrm>
            <a:off x="1381721" y="5042482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6"/>
              </a:rPr>
              <a:t>https://www.twitch.tv/dddbrewup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0" name="Picture 2" descr="GitHub Logomark">
            <a:extLst>
              <a:ext uri="{FF2B5EF4-FFF2-40B4-BE49-F238E27FC236}">
                <a16:creationId xmlns:a16="http://schemas.microsoft.com/office/drawing/2014/main" id="{AF2D0351-D1B9-B9A7-3461-35D192645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68" y="4609158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E136571-57F2-5A22-AC85-A38F613982B8}"/>
              </a:ext>
            </a:extLst>
          </p:cNvPr>
          <p:cNvSpPr txBox="1"/>
          <p:nvPr/>
        </p:nvSpPr>
        <p:spPr>
          <a:xfrm>
            <a:off x="1381721" y="4559365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7"/>
              </a:rPr>
              <a:t>https://github.com/ace68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54377DAF-9098-9556-FD3A-AF70F62FEC7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0681" y="4165381"/>
            <a:ext cx="407452" cy="407452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0F6AC7F-4CA4-A02A-2543-0AB22773B97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6259" y="5048730"/>
            <a:ext cx="407452" cy="4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971853A-7F67-8B6D-5184-BF2098123A18}"/>
              </a:ext>
            </a:extLst>
          </p:cNvPr>
          <p:cNvSpPr/>
          <p:nvPr/>
        </p:nvSpPr>
        <p:spPr bwMode="auto">
          <a:xfrm>
            <a:off x="7589837" y="1237628"/>
            <a:ext cx="3962400" cy="1447800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Sales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39D1DA2B-EDA6-CCF1-FDE3-8A5E061120C7}"/>
              </a:ext>
            </a:extLst>
          </p:cNvPr>
          <p:cNvSpPr/>
          <p:nvPr/>
        </p:nvSpPr>
        <p:spPr bwMode="auto">
          <a:xfrm>
            <a:off x="7589837" y="4102719"/>
            <a:ext cx="3962400" cy="1447800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Warehouse</a:t>
            </a: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4C16FB5F-9D35-2D39-0C3E-CD2CC92B9AC1}"/>
              </a:ext>
            </a:extLst>
          </p:cNvPr>
          <p:cNvCxnSpPr>
            <a:cxnSpLocks/>
          </p:cNvCxnSpPr>
          <p:nvPr/>
        </p:nvCxnSpPr>
        <p:spPr>
          <a:xfrm>
            <a:off x="4163992" y="3116262"/>
            <a:ext cx="1812954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BB3C5DA-E870-FB76-F903-90A30C9B07A1}"/>
              </a:ext>
            </a:extLst>
          </p:cNvPr>
          <p:cNvCxnSpPr/>
          <p:nvPr/>
        </p:nvCxnSpPr>
        <p:spPr>
          <a:xfrm>
            <a:off x="10409236" y="2807319"/>
            <a:ext cx="0" cy="111142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24FDB596-248A-392A-DD0B-671896679BFA}"/>
              </a:ext>
            </a:extLst>
          </p:cNvPr>
          <p:cNvCxnSpPr>
            <a:cxnSpLocks/>
          </p:cNvCxnSpPr>
          <p:nvPr/>
        </p:nvCxnSpPr>
        <p:spPr>
          <a:xfrm flipV="1">
            <a:off x="8504236" y="2807319"/>
            <a:ext cx="0" cy="111142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1A0FFF6-7B55-DA23-2065-E34930FF93E0}"/>
              </a:ext>
            </a:extLst>
          </p:cNvPr>
          <p:cNvCxnSpPr>
            <a:cxnSpLocks/>
          </p:cNvCxnSpPr>
          <p:nvPr/>
        </p:nvCxnSpPr>
        <p:spPr>
          <a:xfrm flipH="1">
            <a:off x="4163992" y="3497262"/>
            <a:ext cx="1769494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2">
            <a:extLst>
              <a:ext uri="{FF2B5EF4-FFF2-40B4-BE49-F238E27FC236}">
                <a16:creationId xmlns:a16="http://schemas.microsoft.com/office/drawing/2014/main" id="{2F23DB1D-222C-CEA2-099D-145B386A7AE6}"/>
              </a:ext>
            </a:extLst>
          </p:cNvPr>
          <p:cNvSpPr txBox="1">
            <a:spLocks/>
          </p:cNvSpPr>
          <p:nvPr/>
        </p:nvSpPr>
        <p:spPr>
          <a:xfrm>
            <a:off x="808037" y="201338"/>
            <a:ext cx="3048000" cy="685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8E41D25-59AB-9C9C-9EF5-42A12B76E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993397"/>
            <a:ext cx="3276600" cy="2677652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4DB1D80-EFCC-0B88-B7A4-9562CC1BDD1A}"/>
              </a:ext>
            </a:extLst>
          </p:cNvPr>
          <p:cNvSpPr/>
          <p:nvPr/>
        </p:nvSpPr>
        <p:spPr bwMode="auto">
          <a:xfrm>
            <a:off x="6284901" y="1237627"/>
            <a:ext cx="532962" cy="4312889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7B37DB6-E21C-C4B6-D6CB-0194A7CA7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24" y="2845364"/>
            <a:ext cx="838200" cy="103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D41A015F-7B88-215F-EF6E-E707D9DC3620}"/>
              </a:ext>
            </a:extLst>
          </p:cNvPr>
          <p:cNvSpPr/>
          <p:nvPr/>
        </p:nvSpPr>
        <p:spPr bwMode="auto">
          <a:xfrm>
            <a:off x="6980237" y="601662"/>
            <a:ext cx="3582987" cy="2389188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lowest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level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of knowledge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when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make a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of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about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the future system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E3C0966-6924-9F12-C3BA-91F6583E3DFD}"/>
              </a:ext>
            </a:extLst>
          </p:cNvPr>
          <p:cNvSpPr/>
          <p:nvPr/>
        </p:nvSpPr>
        <p:spPr bwMode="auto">
          <a:xfrm>
            <a:off x="8123237" y="3344862"/>
            <a:ext cx="3696795" cy="2514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It’s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easy to make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things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complicated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it’s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complicated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to make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them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simple</a:t>
            </a:r>
            <a:endParaRPr lang="it-IT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Immagine 3" descr="Immagine che contiene clipart, disegno, Cartoni animati, illustrazione&#10;&#10;Descrizione generata automaticamente">
            <a:extLst>
              <a:ext uri="{FF2B5EF4-FFF2-40B4-BE49-F238E27FC236}">
                <a16:creationId xmlns:a16="http://schemas.microsoft.com/office/drawing/2014/main" id="{75AAB643-999D-0423-E3CA-A7419F42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96" y="906462"/>
            <a:ext cx="5723116" cy="462574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A4065-091E-220C-997C-41C337228B2B}"/>
              </a:ext>
            </a:extLst>
          </p:cNvPr>
          <p:cNvSpPr txBox="1"/>
          <p:nvPr/>
        </p:nvSpPr>
        <p:spPr>
          <a:xfrm>
            <a:off x="655637" y="2768067"/>
            <a:ext cx="128625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 err="1"/>
              <a:t>Monolithic</a:t>
            </a:r>
            <a:endParaRPr lang="it-IT" sz="1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168EDA-D123-EADA-FD28-64130DD7CF11}"/>
              </a:ext>
            </a:extLst>
          </p:cNvPr>
          <p:cNvSpPr txBox="1"/>
          <p:nvPr/>
        </p:nvSpPr>
        <p:spPr>
          <a:xfrm>
            <a:off x="1298762" y="1306891"/>
            <a:ext cx="152400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 err="1"/>
              <a:t>Microservices</a:t>
            </a:r>
            <a:endParaRPr lang="it-IT" sz="1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D70393-F01F-A453-B2E4-0BD336387935}"/>
              </a:ext>
            </a:extLst>
          </p:cNvPr>
          <p:cNvSpPr txBox="1"/>
          <p:nvPr/>
        </p:nvSpPr>
        <p:spPr>
          <a:xfrm>
            <a:off x="3398837" y="1217639"/>
            <a:ext cx="1219565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 err="1"/>
              <a:t>Serverless</a:t>
            </a:r>
            <a:endParaRPr lang="it-IT" sz="1400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C557A8-98FD-0D8A-35F1-C117BD45F7E8}"/>
              </a:ext>
            </a:extLst>
          </p:cNvPr>
          <p:cNvSpPr txBox="1"/>
          <p:nvPr/>
        </p:nvSpPr>
        <p:spPr>
          <a:xfrm>
            <a:off x="4967944" y="2974649"/>
            <a:ext cx="730521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SOA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8031E46-156C-E270-5390-B6F28CE76F3B}"/>
              </a:ext>
            </a:extLst>
          </p:cNvPr>
          <p:cNvSpPr txBox="1"/>
          <p:nvPr/>
        </p:nvSpPr>
        <p:spPr>
          <a:xfrm>
            <a:off x="5142261" y="3889891"/>
            <a:ext cx="722505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19551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 Architecture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C1B84D-B772-659C-9156-54B92F45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037" y="1363662"/>
            <a:ext cx="7605419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0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 Architecture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CDC09B4-6EB0-66E0-E2CD-CD5F3C15D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237" y="1332994"/>
            <a:ext cx="5159187" cy="432853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D3EA1F-A564-8C69-F862-D8267E107735}"/>
              </a:ext>
            </a:extLst>
          </p:cNvPr>
          <p:cNvSpPr txBox="1"/>
          <p:nvPr/>
        </p:nvSpPr>
        <p:spPr>
          <a:xfrm>
            <a:off x="517525" y="1332993"/>
            <a:ext cx="4329112" cy="432733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Functional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r>
              <a:rPr lang="it-IT" sz="2800" dirty="0">
                <a:solidFill>
                  <a:schemeClr val="bg1"/>
                </a:solidFill>
              </a:rPr>
              <a:t>, </a:t>
            </a:r>
            <a:r>
              <a:rPr lang="it-IT" sz="2800" dirty="0" err="1">
                <a:solidFill>
                  <a:schemeClr val="bg1"/>
                </a:solidFill>
              </a:rPr>
              <a:t>aka</a:t>
            </a:r>
            <a:r>
              <a:rPr lang="it-IT" sz="2800" dirty="0">
                <a:solidFill>
                  <a:schemeClr val="bg1"/>
                </a:solidFill>
              </a:rPr>
              <a:t> Business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Non-</a:t>
            </a:r>
            <a:r>
              <a:rPr lang="it-IT" sz="2800" dirty="0" err="1">
                <a:solidFill>
                  <a:schemeClr val="bg1"/>
                </a:solidFill>
              </a:rPr>
              <a:t>functional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r>
              <a:rPr lang="it-IT" sz="2800" dirty="0">
                <a:solidFill>
                  <a:schemeClr val="bg1"/>
                </a:solidFill>
              </a:rPr>
              <a:t>, </a:t>
            </a:r>
            <a:r>
              <a:rPr lang="it-IT" sz="2800" dirty="0" err="1">
                <a:solidFill>
                  <a:schemeClr val="bg1"/>
                </a:solidFill>
              </a:rPr>
              <a:t>aka</a:t>
            </a:r>
            <a:r>
              <a:rPr lang="it-IT" sz="2800" dirty="0">
                <a:solidFill>
                  <a:schemeClr val="bg1"/>
                </a:solidFill>
              </a:rPr>
              <a:t> Technical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Domain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r>
              <a:rPr lang="it-IT" sz="2800" dirty="0">
                <a:solidFill>
                  <a:schemeClr val="bg1"/>
                </a:solidFill>
              </a:rPr>
              <a:t>, </a:t>
            </a:r>
            <a:r>
              <a:rPr lang="it-IT" sz="2800" dirty="0" err="1">
                <a:solidFill>
                  <a:schemeClr val="bg1"/>
                </a:solidFill>
              </a:rPr>
              <a:t>aka</a:t>
            </a:r>
            <a:r>
              <a:rPr lang="it-IT" sz="2800" dirty="0">
                <a:solidFill>
                  <a:schemeClr val="bg1"/>
                </a:solidFill>
              </a:rPr>
              <a:t> Industry Standard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endParaRPr lang="it-IT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00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One Upon a Time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2F6D6A8-EEA2-2430-BF07-609F5323F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270" y="1291087"/>
            <a:ext cx="5913934" cy="441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5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D41A015F-7B88-215F-EF6E-E707D9DC3620}"/>
              </a:ext>
            </a:extLst>
          </p:cNvPr>
          <p:cNvSpPr/>
          <p:nvPr/>
        </p:nvSpPr>
        <p:spPr bwMode="auto">
          <a:xfrm>
            <a:off x="6370637" y="525462"/>
            <a:ext cx="3810000" cy="2133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Risk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comes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from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not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knowing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you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are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doing</a:t>
            </a:r>
            <a:endParaRPr lang="it-IT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(Warren Buffet)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E3C0966-6924-9F12-C3BA-91F6583E3DFD}"/>
              </a:ext>
            </a:extLst>
          </p:cNvPr>
          <p:cNvSpPr/>
          <p:nvPr/>
        </p:nvSpPr>
        <p:spPr bwMode="auto">
          <a:xfrm>
            <a:off x="7818437" y="3649662"/>
            <a:ext cx="3810000" cy="175260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only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way to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decrease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ignorance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to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increase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understanding</a:t>
            </a:r>
            <a:endParaRPr lang="it-IT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888D7AF-06C5-5242-03B2-1C25BF9D7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7" y="1058862"/>
            <a:ext cx="3825572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8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New Vision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99C4A1-03ED-B99B-35A7-4B77041449BA}"/>
              </a:ext>
            </a:extLst>
          </p:cNvPr>
          <p:cNvSpPr txBox="1"/>
          <p:nvPr/>
        </p:nvSpPr>
        <p:spPr>
          <a:xfrm>
            <a:off x="808037" y="1776791"/>
            <a:ext cx="10591800" cy="344094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</a:rPr>
              <a:t>Regular </a:t>
            </a:r>
            <a:r>
              <a:rPr lang="it-IT" sz="3600" dirty="0" err="1">
                <a:solidFill>
                  <a:schemeClr val="bg1"/>
                </a:solidFill>
              </a:rPr>
              <a:t>changes</a:t>
            </a:r>
            <a:r>
              <a:rPr lang="it-IT" sz="3600" dirty="0">
                <a:solidFill>
                  <a:schemeClr val="bg1"/>
                </a:solidFill>
              </a:rPr>
              <a:t> to the </a:t>
            </a:r>
            <a:r>
              <a:rPr lang="it-IT" sz="3600" dirty="0" err="1">
                <a:solidFill>
                  <a:schemeClr val="bg1"/>
                </a:solidFill>
              </a:rPr>
              <a:t>requirements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have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become</a:t>
            </a:r>
            <a:r>
              <a:rPr lang="it-IT" sz="3600" dirty="0">
                <a:solidFill>
                  <a:schemeClr val="bg1"/>
                </a:solidFill>
              </a:rPr>
              <a:t> part of </a:t>
            </a:r>
            <a:r>
              <a:rPr lang="it-IT" sz="3600" dirty="0" err="1">
                <a:solidFill>
                  <a:schemeClr val="bg1"/>
                </a:solidFill>
              </a:rPr>
              <a:t>normal</a:t>
            </a:r>
            <a:r>
              <a:rPr lang="it-IT" sz="3600" dirty="0">
                <a:solidFill>
                  <a:schemeClr val="bg1"/>
                </a:solidFill>
              </a:rPr>
              <a:t> business </a:t>
            </a:r>
            <a:r>
              <a:rPr lang="it-IT" sz="3600" dirty="0" err="1">
                <a:solidFill>
                  <a:schemeClr val="bg1"/>
                </a:solidFill>
              </a:rPr>
              <a:t>evolution</a:t>
            </a:r>
            <a:endParaRPr lang="it-IT" sz="3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</a:rPr>
              <a:t>From </a:t>
            </a:r>
            <a:r>
              <a:rPr lang="it-IT" sz="3600" dirty="0" err="1">
                <a:solidFill>
                  <a:schemeClr val="bg1"/>
                </a:solidFill>
              </a:rPr>
              <a:t>architectures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as</a:t>
            </a:r>
            <a:r>
              <a:rPr lang="it-IT" sz="3600" dirty="0">
                <a:solidFill>
                  <a:schemeClr val="bg1"/>
                </a:solidFill>
              </a:rPr>
              <a:t> an up-front challenge to a </a:t>
            </a:r>
            <a:r>
              <a:rPr lang="it-IT" sz="3600" dirty="0" err="1">
                <a:solidFill>
                  <a:schemeClr val="bg1"/>
                </a:solidFill>
              </a:rPr>
              <a:t>continuous</a:t>
            </a:r>
            <a:r>
              <a:rPr lang="it-IT" sz="3600" dirty="0">
                <a:solidFill>
                  <a:schemeClr val="bg1"/>
                </a:solidFill>
              </a:rPr>
              <a:t> challenge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 err="1">
                <a:solidFill>
                  <a:schemeClr val="bg1"/>
                </a:solidFill>
              </a:rPr>
              <a:t>Changes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keep</a:t>
            </a:r>
            <a:r>
              <a:rPr lang="it-IT" sz="3600" dirty="0">
                <a:solidFill>
                  <a:schemeClr val="bg1"/>
                </a:solidFill>
              </a:rPr>
              <a:t> coming so </a:t>
            </a:r>
            <a:r>
              <a:rPr lang="it-IT" sz="3600" dirty="0" err="1">
                <a:solidFill>
                  <a:schemeClr val="bg1"/>
                </a:solidFill>
              </a:rPr>
              <a:t>development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never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ends</a:t>
            </a:r>
            <a:r>
              <a:rPr lang="it-IT" sz="3600" dirty="0">
                <a:solidFill>
                  <a:schemeClr val="bg1"/>
                </a:solidFill>
              </a:rPr>
              <a:t> and the so </a:t>
            </a:r>
            <a:r>
              <a:rPr lang="it-IT" sz="3600" dirty="0" err="1">
                <a:solidFill>
                  <a:schemeClr val="bg1"/>
                </a:solidFill>
              </a:rPr>
              <a:t>architecture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will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keep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changing</a:t>
            </a:r>
            <a:endParaRPr lang="it-I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67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bde86f-dcd5-4452-aab1-67d652e77ce3">
      <Terms xmlns="http://schemas.microsoft.com/office/infopath/2007/PartnerControls"/>
    </lcf76f155ced4ddcb4097134ff3c332f>
    <TaxCatchAll xmlns="32f72329-bf7c-476d-8d28-7d994e95072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75F1A7EF7A8D440BB560874617B2D4B" ma:contentTypeVersion="16" ma:contentTypeDescription="Creare un nuovo documento." ma:contentTypeScope="" ma:versionID="cd369cadf00e4d8156fd86e979d6f8b4">
  <xsd:schema xmlns:xsd="http://www.w3.org/2001/XMLSchema" xmlns:xs="http://www.w3.org/2001/XMLSchema" xmlns:p="http://schemas.microsoft.com/office/2006/metadata/properties" xmlns:ns2="cfbde86f-dcd5-4452-aab1-67d652e77ce3" xmlns:ns3="32f72329-bf7c-476d-8d28-7d994e95072a" targetNamespace="http://schemas.microsoft.com/office/2006/metadata/properties" ma:root="true" ma:fieldsID="09bb2283a08e4daa238230d03219ecb2" ns2:_="" ns3:_="">
    <xsd:import namespace="cfbde86f-dcd5-4452-aab1-67d652e77ce3"/>
    <xsd:import namespace="32f72329-bf7c-476d-8d28-7d994e9507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bde86f-dcd5-4452-aab1-67d652e77c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Tag immagine" ma:readOnly="false" ma:fieldId="{5cf76f15-5ced-4ddc-b409-7134ff3c332f}" ma:taxonomyMulti="true" ma:sspId="23fe5da9-a9dc-4452-82e9-eb61df63cc1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72329-bf7c-476d-8d28-7d994e95072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34983d-fb49-4b3c-99e5-3a2d9021a3a9}" ma:internalName="TaxCatchAll" ma:showField="CatchAllData" ma:web="32f72329-bf7c-476d-8d28-7d994e95072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4A384C-23BD-4AF9-ACC6-6D039C7326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313448-604B-48A6-94C3-9345C3A65CC9}">
  <ds:schemaRefs>
    <ds:schemaRef ds:uri="http://schemas.microsoft.com/office/2006/metadata/properties"/>
    <ds:schemaRef ds:uri="http://schemas.microsoft.com/office/infopath/2007/PartnerControls"/>
    <ds:schemaRef ds:uri="cfbde86f-dcd5-4452-aab1-67d652e77ce3"/>
    <ds:schemaRef ds:uri="32f72329-bf7c-476d-8d28-7d994e95072a"/>
  </ds:schemaRefs>
</ds:datastoreItem>
</file>

<file path=customXml/itemProps3.xml><?xml version="1.0" encoding="utf-8"?>
<ds:datastoreItem xmlns:ds="http://schemas.openxmlformats.org/officeDocument/2006/customXml" ds:itemID="{E338FB15-3A3F-480E-B217-FC0785B2B2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bde86f-dcd5-4452-aab1-67d652e77ce3"/>
    <ds:schemaRef ds:uri="32f72329-bf7c-476d-8d28-7d994e9507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589</Words>
  <Application>Microsoft Office PowerPoint</Application>
  <PresentationFormat>Personalizzato</PresentationFormat>
  <Paragraphs>103</Paragraphs>
  <Slides>27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27</vt:i4>
      </vt:variant>
    </vt:vector>
  </HeadingPairs>
  <TitlesOfParts>
    <vt:vector size="34" baseType="lpstr">
      <vt:lpstr>Arial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Presentazione standard di PowerPoint</vt:lpstr>
      <vt:lpstr>Using .NET and Azure to Build &amp; Deploy Microservices Architectures</vt:lpstr>
      <vt:lpstr>Presentazione standard di PowerPoint</vt:lpstr>
      <vt:lpstr>Presentazione standard di PowerPoint</vt:lpstr>
      <vt:lpstr>Software Architecture</vt:lpstr>
      <vt:lpstr>Software Architecture</vt:lpstr>
      <vt:lpstr>One Upon a Time</vt:lpstr>
      <vt:lpstr>Presentazione standard di PowerPoint</vt:lpstr>
      <vt:lpstr>New Vision</vt:lpstr>
      <vt:lpstr>Presentazione standard di PowerPoint</vt:lpstr>
      <vt:lpstr>Evolutionary Software</vt:lpstr>
      <vt:lpstr>Presentazione standard di PowerPoint</vt:lpstr>
      <vt:lpstr>Presentazione standard di PowerPoint</vt:lpstr>
      <vt:lpstr>Presentazione standard di PowerPoint</vt:lpstr>
      <vt:lpstr>Modular Monolith Architecture</vt:lpstr>
      <vt:lpstr>Event-Driven and CQRS Pattern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 matter of cost</vt:lpstr>
      <vt:lpstr>Evolutionary Architecture</vt:lpstr>
      <vt:lpstr>About Me</vt:lpstr>
      <vt:lpstr>Presentazione standard di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2023-07-15T19:37:38Z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0x010100275F1A7EF7A8D440BB560874617B2D4B</vt:lpwstr>
  </property>
  <property fmtid="{D5CDD505-2E9C-101B-9397-08002B2CF9AE}" pid="3" name="MediaServiceImageTags">
    <vt:lpwstr/>
  </property>
</Properties>
</file>